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59" r:id="rId3"/>
    <p:sldId id="256" r:id="rId4"/>
    <p:sldId id="263" r:id="rId5"/>
    <p:sldId id="264" r:id="rId6"/>
    <p:sldId id="257" r:id="rId7"/>
    <p:sldId id="258" r:id="rId8"/>
    <p:sldId id="265" r:id="rId9"/>
    <p:sldId id="262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768E65-F2C6-4F6C-9616-C79064C72A23}" type="datetimeFigureOut">
              <a:rPr lang="en-US" smtClean="0"/>
              <a:t>3/22/2021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58707B-E0B3-438F-A8EC-C2D50C68FA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063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38678-A1A4-4D9F-8F7D-1F17CA0A27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9F417-F56D-4E3D-87BC-549BC8EE7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3641DE-0C72-4806-B6AE-A88AD4E02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C084E-2137-4D33-9FF9-BEAB27BE054B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FD5C84-3A33-49B6-876A-B8F7FEDC5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73C33-A6AD-4A6D-8BDB-19BC01F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0ED6-A3FC-4F5A-A19D-B5DF927FB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643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B8A17-0E97-43F4-A575-DDEEEF59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076DF8-CF24-4F11-8831-485013715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1A893B-1514-4D5B-AD11-7D072A714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2D1111-C27C-4655-9F1E-058185FCBBDD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8A1798-9E08-46A8-8F24-9B71503B4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42F43C-341E-42FB-9C15-85480C51A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0ED6-A3FC-4F5A-A19D-B5DF927FB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902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2CA9E6-BBF3-4BF0-84BC-3824CAF7D8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942B92-8966-489B-8D83-914A56AA00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2268D9-AB23-46D2-A4D7-D5753DFC6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308B4-CA24-411E-82D1-46E952F3342E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8540A-0FAF-4603-A3CB-7F5DAEF95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DCD72-5465-4400-A2F4-B63E73485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0ED6-A3FC-4F5A-A19D-B5DF927FB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56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31FB4-FFC1-4A20-8EC4-78CD681FD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4987E1-CFCA-4472-A26F-53C7BFCD3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13C096-692C-46DB-8B39-8A62FA484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D74F7-1E5C-4E45-90D7-78EBF4A83441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3A77A-DA02-4C6D-82DB-3577FF46B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BCBC97-1F6D-4C26-8F7A-2AF2B2319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0ED6-A3FC-4F5A-A19D-B5DF927FB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88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A92AD-1A30-475D-ADBF-68BD7DE31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EA2F3C-F8A9-4C77-BD44-B5B75DFAE5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2628B-3C31-4D9C-9E6B-AB75A0D8F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3D96D1-DC63-4B8B-86E9-3F81FD4D97DC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65BE6-6BED-4943-BA3C-768393EE43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23F9A7-3C9A-4BCE-9AA5-6B81CA898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0ED6-A3FC-4F5A-A19D-B5DF927FB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1598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51DB2F-25A9-4808-A363-0C2436534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CEDBC-4D3E-4EEB-A298-2004490677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440B62-9C40-4EA6-ADF7-B18F9E3E37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50C6F-18D9-4C63-A9AA-4AF51DA89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52D8A-FDDF-4A99-8130-75C6D06AA943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498DD-80F5-4C97-B6DE-E7FA5CA2D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88D16-A661-4C2F-9C02-7C10BC72D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0ED6-A3FC-4F5A-A19D-B5DF927FB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68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B4373-847F-4099-9919-FBF3E01A4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06C8E1-9946-4331-B355-59C78DBCB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4361BD-0C2D-48B6-9FD3-76E294249A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4907C4-944A-41BD-B99C-4D35968E33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FBCC0B-1F42-4EB8-87A4-260B23D2E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F88138-61F2-4B0D-987F-2B4F289FC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EA2AF-80BB-4BCF-8B0C-F9B69C0EBF25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A932F-DD6F-4079-9B51-CC624B07F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13CAD8-3FE0-46EE-B2AB-339F3444C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0ED6-A3FC-4F5A-A19D-B5DF927FB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68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609293-C912-405C-B250-3C9C1E582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60CB9A-1909-4D9F-A32C-F36487734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6A92-1AF8-42C6-800B-797F0E892C6C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DFA07B3-E263-45F8-B707-9075396A5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C51643-2951-4373-90FD-DC5731881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0ED6-A3FC-4F5A-A19D-B5DF927FB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7406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CAC142-EC63-4BBA-ABD0-057F26ED0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32102-C432-4957-A090-DA243CAB0537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088CE2-1A5D-4F99-8798-B27A07605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482F00-0804-4A7A-A3F8-D0C166E80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0ED6-A3FC-4F5A-A19D-B5DF927FB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1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6AA02-41B7-4B51-9E44-CEA7DCFE43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48F09C-2719-4596-A09F-0A89CDABD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735818-C69C-4901-AA88-7646EC852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BAA396-B9BD-4188-B49E-C9F655E549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0F8A2-9A19-4DB0-BD08-A4BB451EFC68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BD3E63-ADB3-488E-AE34-A7EEC4940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D7CCD9-DD40-47F7-BFDC-5242FE97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0ED6-A3FC-4F5A-A19D-B5DF927FB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84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9C18F-1F82-4D10-8A28-B6241A44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976FFE-5BDB-4438-9A46-FF857B1ED5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3EA538-B86E-41F3-821F-9F88DF2BA6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B3D92E-44AA-47CC-8F71-20F0A406E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20289-37F6-41BA-92E7-79AD4C2A12C5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CB4AD1-87CD-4949-949E-F768B0C12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26A04A-44AC-49A2-9401-83791837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0ED6-A3FC-4F5A-A19D-B5DF927FB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354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CF890E-B6AD-498A-BA19-9067F42035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1567EA-3B00-4018-85E4-17DB813C72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F9DD6F-9C6D-4C10-BCAD-02457A2A57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B35DC-DC52-4FEB-B206-8D4E92EF991C}" type="datetime1">
              <a:rPr lang="en-US" smtClean="0"/>
              <a:t>3/22/2021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1C559-F2A3-4B4B-AEAE-4B7DFF4A2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A6FCD-6D2F-4D65-B2A7-A37F98BE03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9B0ED6-A3FC-4F5A-A19D-B5DF927FB3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21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id="{8BF3CD64-AF54-4C61-BDDA-C686D66B6EC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61357" y="548595"/>
            <a:ext cx="10278836" cy="7424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/>
              <a:t>Anaplan – Basic Functions</a:t>
            </a:r>
          </a:p>
          <a:p>
            <a:pPr algn="l"/>
            <a:r>
              <a:rPr lang="en-US" sz="2000" dirty="0"/>
              <a:t>1 Contents</a:t>
            </a:r>
          </a:p>
          <a:p>
            <a:pPr algn="l"/>
            <a:r>
              <a:rPr lang="en-US" sz="2000" dirty="0"/>
              <a:t>2 Landing page</a:t>
            </a:r>
          </a:p>
          <a:p>
            <a:pPr algn="l"/>
            <a:r>
              <a:rPr lang="en-US" sz="2000" dirty="0"/>
              <a:t>3 Exporting to Excel</a:t>
            </a:r>
          </a:p>
          <a:p>
            <a:pPr algn="l"/>
            <a:r>
              <a:rPr lang="en-US" sz="2000" dirty="0"/>
              <a:t>4 Fund filter</a:t>
            </a:r>
          </a:p>
          <a:p>
            <a:pPr algn="l"/>
            <a:r>
              <a:rPr lang="en-US" sz="2000" dirty="0"/>
              <a:t>5 Expense filter</a:t>
            </a:r>
          </a:p>
          <a:p>
            <a:pPr algn="l"/>
            <a:r>
              <a:rPr lang="en-US" sz="2000" dirty="0"/>
              <a:t>6 Search for data</a:t>
            </a:r>
          </a:p>
          <a:p>
            <a:pPr algn="l"/>
            <a:r>
              <a:rPr lang="en-US" sz="2000" dirty="0"/>
              <a:t>7 Use of filters/refreshing data</a:t>
            </a:r>
          </a:p>
          <a:p>
            <a:pPr algn="l"/>
            <a:r>
              <a:rPr lang="en-US" sz="2000" dirty="0"/>
              <a:t>8 Budget Landing Page</a:t>
            </a:r>
          </a:p>
          <a:p>
            <a:pPr algn="l"/>
            <a:r>
              <a:rPr lang="en-US" sz="2000" dirty="0"/>
              <a:t>9 Budget Development </a:t>
            </a:r>
          </a:p>
          <a:p>
            <a:pPr algn="l"/>
            <a:r>
              <a:rPr lang="en-US" sz="2000" dirty="0"/>
              <a:t>10 Budget Reconciliation</a:t>
            </a:r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pPr algn="l"/>
            <a:endParaRPr lang="en-US" sz="2000" dirty="0"/>
          </a:p>
          <a:p>
            <a:r>
              <a:rPr lang="en-US" sz="2000" dirty="0"/>
              <a:t> </a:t>
            </a:r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DF6805-BEAF-4B6A-9958-C6D93054C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0ED6-A3FC-4F5A-A19D-B5DF927FB36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515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20073B-62A7-4BEC-BA6D-7376E9227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53" y="349934"/>
            <a:ext cx="11727374" cy="497318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BEC810C-480C-40C0-BFEE-4DCDA2085817}"/>
              </a:ext>
            </a:extLst>
          </p:cNvPr>
          <p:cNvSpPr/>
          <p:nvPr/>
        </p:nvSpPr>
        <p:spPr>
          <a:xfrm>
            <a:off x="4247842" y="2842599"/>
            <a:ext cx="2413191" cy="25851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BD583D-F753-4C05-BD2A-503A12FE88A3}"/>
              </a:ext>
            </a:extLst>
          </p:cNvPr>
          <p:cNvSpPr/>
          <p:nvPr/>
        </p:nvSpPr>
        <p:spPr>
          <a:xfrm>
            <a:off x="225489" y="3086186"/>
            <a:ext cx="2041931" cy="4675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B40E9491-83E3-46DA-A1CF-391D4CB1F06F}"/>
              </a:ext>
            </a:extLst>
          </p:cNvPr>
          <p:cNvSpPr/>
          <p:nvPr/>
        </p:nvSpPr>
        <p:spPr>
          <a:xfrm rot="10800000">
            <a:off x="7495454" y="4298582"/>
            <a:ext cx="484632" cy="65332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72BE3099-D582-47A6-AA0B-781B4568797E}"/>
              </a:ext>
            </a:extLst>
          </p:cNvPr>
          <p:cNvSpPr/>
          <p:nvPr/>
        </p:nvSpPr>
        <p:spPr>
          <a:xfrm rot="10800000">
            <a:off x="10290215" y="4320519"/>
            <a:ext cx="484632" cy="653323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896423-3E1F-4FE1-A106-1E096464CE20}"/>
              </a:ext>
            </a:extLst>
          </p:cNvPr>
          <p:cNvSpPr txBox="1"/>
          <p:nvPr/>
        </p:nvSpPr>
        <p:spPr>
          <a:xfrm>
            <a:off x="5705587" y="4973842"/>
            <a:ext cx="273068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Current period </a:t>
            </a:r>
          </a:p>
          <a:p>
            <a:r>
              <a:rPr lang="en-US" sz="3200" dirty="0"/>
              <a:t>Total Budget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46AAC0-21B1-46ED-AC07-A242651B39CE}"/>
              </a:ext>
            </a:extLst>
          </p:cNvPr>
          <p:cNvSpPr txBox="1"/>
          <p:nvPr/>
        </p:nvSpPr>
        <p:spPr>
          <a:xfrm>
            <a:off x="8641455" y="4647181"/>
            <a:ext cx="3465436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Development </a:t>
            </a:r>
          </a:p>
          <a:p>
            <a:r>
              <a:rPr lang="en-US" sz="3200" dirty="0"/>
              <a:t>Expense Budget;</a:t>
            </a:r>
          </a:p>
          <a:p>
            <a:r>
              <a:rPr lang="en-US" sz="3200" dirty="0"/>
              <a:t>Are you within your</a:t>
            </a:r>
          </a:p>
          <a:p>
            <a:r>
              <a:rPr lang="en-US" sz="3200" dirty="0"/>
              <a:t>assigned target?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3E2B5BA-F100-4167-8F6D-0E3288FCA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0ED6-A3FC-4F5A-A19D-B5DF927FB36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7868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86D65A-51F1-4118-AEA4-8AC18B2E36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7294955-5C1F-44DB-96B9-B7909FB25B3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3D4FE0-A1C2-4E71-822F-C89EF6F30C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33350"/>
            <a:ext cx="11811000" cy="6397624"/>
          </a:xfrm>
          <a:prstGeom prst="rect">
            <a:avLst/>
          </a:prstGeom>
        </p:spPr>
      </p:pic>
      <p:sp>
        <p:nvSpPr>
          <p:cNvPr id="8" name="Arrow: Down 7">
            <a:extLst>
              <a:ext uri="{FF2B5EF4-FFF2-40B4-BE49-F238E27FC236}">
                <a16:creationId xmlns:a16="http://schemas.microsoft.com/office/drawing/2014/main" id="{AEEC2E51-4F61-443B-94C2-E6DA4232A454}"/>
              </a:ext>
            </a:extLst>
          </p:cNvPr>
          <p:cNvSpPr/>
          <p:nvPr/>
        </p:nvSpPr>
        <p:spPr>
          <a:xfrm rot="5400000">
            <a:off x="8269972" y="2384046"/>
            <a:ext cx="484632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C45A6E-B7E7-4D11-8023-1222956D57C5}"/>
              </a:ext>
            </a:extLst>
          </p:cNvPr>
          <p:cNvSpPr txBox="1"/>
          <p:nvPr/>
        </p:nvSpPr>
        <p:spPr>
          <a:xfrm>
            <a:off x="7761473" y="3255962"/>
            <a:ext cx="3926396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Dashboards</a:t>
            </a:r>
          </a:p>
          <a:p>
            <a:r>
              <a:rPr lang="en-US" sz="2000" dirty="0"/>
              <a:t>Learn to use these for your financial</a:t>
            </a:r>
          </a:p>
          <a:p>
            <a:r>
              <a:rPr lang="en-US" sz="2000" dirty="0"/>
              <a:t>management and analysis </a:t>
            </a:r>
          </a:p>
          <a:p>
            <a:endParaRPr lang="en-US" sz="2000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19892C1-01B4-4336-A73B-ECFDA9E214F9}"/>
              </a:ext>
            </a:extLst>
          </p:cNvPr>
          <p:cNvSpPr/>
          <p:nvPr/>
        </p:nvSpPr>
        <p:spPr>
          <a:xfrm rot="10800000">
            <a:off x="1020051" y="3065238"/>
            <a:ext cx="484632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59A896-087C-41E8-A776-186CA6FCB816}"/>
              </a:ext>
            </a:extLst>
          </p:cNvPr>
          <p:cNvSpPr txBox="1"/>
          <p:nvPr/>
        </p:nvSpPr>
        <p:spPr>
          <a:xfrm>
            <a:off x="647609" y="4227532"/>
            <a:ext cx="45668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Budget Development</a:t>
            </a:r>
          </a:p>
          <a:p>
            <a:r>
              <a:rPr lang="en-US" sz="2000" dirty="0"/>
              <a:t>For the annual budget development cycle 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0B238C6-4967-457B-916C-6443FB8937E7}"/>
              </a:ext>
            </a:extLst>
          </p:cNvPr>
          <p:cNvSpPr/>
          <p:nvPr/>
        </p:nvSpPr>
        <p:spPr>
          <a:xfrm>
            <a:off x="251670" y="133350"/>
            <a:ext cx="1400961" cy="1936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6A80E6-2567-45BB-B1E5-2E00042D8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0ED6-A3FC-4F5A-A19D-B5DF927FB36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7629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7BEB2-9A3D-4FAE-A576-EEFC25074F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9B44CA-A3CF-4316-B9FE-D21F77AF2F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84A8E1-FC94-4DDD-A571-D9D2E3E43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60536"/>
            <a:ext cx="12068175" cy="6536927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D6D03782-DE5A-415F-AA3E-EFD1817D3770}"/>
              </a:ext>
            </a:extLst>
          </p:cNvPr>
          <p:cNvSpPr/>
          <p:nvPr/>
        </p:nvSpPr>
        <p:spPr>
          <a:xfrm>
            <a:off x="2372599" y="3071369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29B61B-01D3-4115-A33E-B5E6AD091C49}"/>
              </a:ext>
            </a:extLst>
          </p:cNvPr>
          <p:cNvSpPr txBox="1"/>
          <p:nvPr/>
        </p:nvSpPr>
        <p:spPr>
          <a:xfrm>
            <a:off x="2114026" y="5531355"/>
            <a:ext cx="90996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To export data to Excel</a:t>
            </a:r>
          </a:p>
          <a:p>
            <a:r>
              <a:rPr lang="en-US" sz="2000" dirty="0"/>
              <a:t>From any dashboard select this icon – select DATA – select EXPORT – hit RUN EXPORT </a:t>
            </a:r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C82CF7-6348-4285-8256-DE132AA7E090}"/>
              </a:ext>
            </a:extLst>
          </p:cNvPr>
          <p:cNvSpPr/>
          <p:nvPr/>
        </p:nvSpPr>
        <p:spPr>
          <a:xfrm>
            <a:off x="276837" y="160536"/>
            <a:ext cx="1247163" cy="1834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FE2F3F-1965-4D55-9373-C406486F1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0ED6-A3FC-4F5A-A19D-B5DF927FB363}" type="slidenum">
              <a:rPr lang="en-US" smtClean="0"/>
              <a:t>3</a:t>
            </a:fld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2772CC-1F9B-4B69-82D7-078E3D37B516}"/>
              </a:ext>
            </a:extLst>
          </p:cNvPr>
          <p:cNvSpPr/>
          <p:nvPr/>
        </p:nvSpPr>
        <p:spPr>
          <a:xfrm>
            <a:off x="3488618" y="3243427"/>
            <a:ext cx="914400" cy="1405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022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E716E4-45D9-4EE4-8237-533D4241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545" y="147812"/>
            <a:ext cx="10344195" cy="64136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8A6C5DF-AFC5-4BA9-BA34-8C81B117FE65}"/>
              </a:ext>
            </a:extLst>
          </p:cNvPr>
          <p:cNvSpPr/>
          <p:nvPr/>
        </p:nvSpPr>
        <p:spPr>
          <a:xfrm>
            <a:off x="3884103" y="5662569"/>
            <a:ext cx="1711354" cy="8989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4652DA-9C71-4DB5-BFC2-E99A4481F124}"/>
              </a:ext>
            </a:extLst>
          </p:cNvPr>
          <p:cNvSpPr txBox="1"/>
          <p:nvPr/>
        </p:nvSpPr>
        <p:spPr>
          <a:xfrm>
            <a:off x="7146708" y="1025495"/>
            <a:ext cx="467674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Use of the Fund filter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 Unrestricted Operating for the 1100 Fund rollups (primary operating budgets)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 Other Funds if you would like to limit the report to other funds such as endowments and gift funds. </a:t>
            </a:r>
          </a:p>
          <a:p>
            <a:endParaRPr lang="en-US" sz="2000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5D1ABFBA-F3F6-47BE-B181-A581C1CC56FE}"/>
              </a:ext>
            </a:extLst>
          </p:cNvPr>
          <p:cNvSpPr/>
          <p:nvPr/>
        </p:nvSpPr>
        <p:spPr>
          <a:xfrm rot="10800000">
            <a:off x="4399341" y="3186684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853C83F-83EC-4F52-91E4-476B3B2DB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0ED6-A3FC-4F5A-A19D-B5DF927FB36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102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D0FFE89-D533-4157-8312-F089C693D8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840" y="293615"/>
            <a:ext cx="10223125" cy="625674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6E964ED-7719-45AE-97C0-4AF407F1FD71}"/>
              </a:ext>
            </a:extLst>
          </p:cNvPr>
          <p:cNvSpPr txBox="1"/>
          <p:nvPr/>
        </p:nvSpPr>
        <p:spPr>
          <a:xfrm>
            <a:off x="6492367" y="1713392"/>
            <a:ext cx="46767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Use of the Expense filter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 Expenses to exclude the capital account lines from the report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Select Capital Expenditures if you would like to limit the report to capital. </a:t>
            </a:r>
          </a:p>
          <a:p>
            <a:endParaRPr lang="en-US" sz="2000" dirty="0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62FAF3B6-D2A4-4367-BC2F-3D63B0BEFB28}"/>
              </a:ext>
            </a:extLst>
          </p:cNvPr>
          <p:cNvSpPr/>
          <p:nvPr/>
        </p:nvSpPr>
        <p:spPr>
          <a:xfrm rot="10800000">
            <a:off x="5220486" y="3280074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2E551B-50A3-4932-9D42-CB7F146EEB9B}"/>
              </a:ext>
            </a:extLst>
          </p:cNvPr>
          <p:cNvSpPr/>
          <p:nvPr/>
        </p:nvSpPr>
        <p:spPr>
          <a:xfrm>
            <a:off x="3934437" y="5461233"/>
            <a:ext cx="1702965" cy="11031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309918-DA17-43C7-8FBF-A70377ACF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0ED6-A3FC-4F5A-A19D-B5DF927FB36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136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21697-08A3-4DBD-8BBA-B83053244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C57E82-2CE1-45CC-B034-6E9D3D7EA4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003B148-6688-4736-9721-47191CB213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576" y="307776"/>
            <a:ext cx="11986848" cy="6492875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627B3CD0-7771-42A5-9773-9DE687E7E756}"/>
              </a:ext>
            </a:extLst>
          </p:cNvPr>
          <p:cNvSpPr/>
          <p:nvPr/>
        </p:nvSpPr>
        <p:spPr>
          <a:xfrm rot="5400000">
            <a:off x="7982824" y="2623694"/>
            <a:ext cx="978408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AEF6A20-CB1C-4C71-A6E0-744281D505F8}"/>
              </a:ext>
            </a:extLst>
          </p:cNvPr>
          <p:cNvSpPr txBox="1"/>
          <p:nvPr/>
        </p:nvSpPr>
        <p:spPr>
          <a:xfrm>
            <a:off x="6444401" y="5292546"/>
            <a:ext cx="4357411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To search for data</a:t>
            </a:r>
          </a:p>
          <a:p>
            <a:r>
              <a:rPr lang="en-US" sz="2000" dirty="0"/>
              <a:t>You may have to hover over this area to </a:t>
            </a:r>
          </a:p>
          <a:p>
            <a:r>
              <a:rPr lang="en-US" sz="2000" dirty="0"/>
              <a:t>reveal icon </a:t>
            </a:r>
          </a:p>
          <a:p>
            <a:endParaRPr lang="en-US" sz="20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69855F2-16BD-4D90-B210-5380A61B7DE1}"/>
              </a:ext>
            </a:extLst>
          </p:cNvPr>
          <p:cNvSpPr/>
          <p:nvPr/>
        </p:nvSpPr>
        <p:spPr>
          <a:xfrm>
            <a:off x="3238151" y="3386051"/>
            <a:ext cx="1073790" cy="168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D627ABB-7A98-4E9B-859F-1B7B0D307B78}"/>
              </a:ext>
            </a:extLst>
          </p:cNvPr>
          <p:cNvSpPr/>
          <p:nvPr/>
        </p:nvSpPr>
        <p:spPr>
          <a:xfrm>
            <a:off x="184558" y="365125"/>
            <a:ext cx="1182848" cy="1214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B2983B-3237-44B2-9B8F-04EC52EF2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0ED6-A3FC-4F5A-A19D-B5DF927FB36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252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2DE4-DFBB-455C-8307-7F9D1C8477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612C8E-8035-4527-BCA0-2C28A66AF7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03D623-06B5-4BE3-A7B0-FB3F50B905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04" y="246063"/>
            <a:ext cx="11752385" cy="636587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CF0D6B-B2B4-4D1B-89BB-E813544F0B9F}"/>
              </a:ext>
            </a:extLst>
          </p:cNvPr>
          <p:cNvSpPr/>
          <p:nvPr/>
        </p:nvSpPr>
        <p:spPr>
          <a:xfrm>
            <a:off x="3338818" y="3246337"/>
            <a:ext cx="998290" cy="2013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Left-Up 6">
            <a:extLst>
              <a:ext uri="{FF2B5EF4-FFF2-40B4-BE49-F238E27FC236}">
                <a16:creationId xmlns:a16="http://schemas.microsoft.com/office/drawing/2014/main" id="{77302272-4112-418A-8FEC-DCF7C2B57AD9}"/>
              </a:ext>
            </a:extLst>
          </p:cNvPr>
          <p:cNvSpPr/>
          <p:nvPr/>
        </p:nvSpPr>
        <p:spPr>
          <a:xfrm rot="15792570">
            <a:off x="1770077" y="3682767"/>
            <a:ext cx="850392" cy="850392"/>
          </a:xfrm>
          <a:prstGeom prst="leftUp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E5BCB0-8CC5-40B3-8BE8-D28D87F61950}"/>
              </a:ext>
            </a:extLst>
          </p:cNvPr>
          <p:cNvSpPr txBox="1"/>
          <p:nvPr/>
        </p:nvSpPr>
        <p:spPr>
          <a:xfrm>
            <a:off x="662701" y="5411608"/>
            <a:ext cx="43317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1) Use filters</a:t>
            </a:r>
          </a:p>
          <a:p>
            <a:r>
              <a:rPr lang="en-US" sz="2000" dirty="0"/>
              <a:t>These allow you to create helpful views </a:t>
            </a:r>
          </a:p>
          <a:p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C685A2-470F-4EAA-8409-3FD85D3ECE96}"/>
              </a:ext>
            </a:extLst>
          </p:cNvPr>
          <p:cNvSpPr txBox="1"/>
          <p:nvPr/>
        </p:nvSpPr>
        <p:spPr>
          <a:xfrm>
            <a:off x="4572430" y="2027335"/>
            <a:ext cx="37653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2) Refresh</a:t>
            </a:r>
          </a:p>
          <a:p>
            <a:r>
              <a:rPr lang="en-US" sz="2000" dirty="0"/>
              <a:t>To update data after filter changes</a:t>
            </a:r>
          </a:p>
          <a:p>
            <a:endParaRPr lang="en-US" sz="2000" dirty="0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7B2AFEDE-E762-4419-AE31-0323C52DDAFB}"/>
              </a:ext>
            </a:extLst>
          </p:cNvPr>
          <p:cNvSpPr/>
          <p:nvPr/>
        </p:nvSpPr>
        <p:spPr>
          <a:xfrm rot="5400000">
            <a:off x="3840910" y="2248300"/>
            <a:ext cx="484632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A0E3156-B28B-4254-9796-820E14FE380D}"/>
              </a:ext>
            </a:extLst>
          </p:cNvPr>
          <p:cNvSpPr/>
          <p:nvPr/>
        </p:nvSpPr>
        <p:spPr>
          <a:xfrm>
            <a:off x="377505" y="246063"/>
            <a:ext cx="1434517" cy="2069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583722D0-D4A9-45EE-A523-DB89817BB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0ED6-A3FC-4F5A-A19D-B5DF927FB36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7408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D26FAD-6ADD-4349-91CA-E0D7B79AA0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846" y="1079379"/>
            <a:ext cx="11824308" cy="4699242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2BCACAF9-5FE9-4A9E-B67E-298CF3214CAD}"/>
              </a:ext>
            </a:extLst>
          </p:cNvPr>
          <p:cNvSpPr/>
          <p:nvPr/>
        </p:nvSpPr>
        <p:spPr>
          <a:xfrm>
            <a:off x="9761454" y="2939796"/>
            <a:ext cx="484632" cy="2714530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66FA7A3B-AD4D-401B-9EE3-1AF943567D55}"/>
              </a:ext>
            </a:extLst>
          </p:cNvPr>
          <p:cNvSpPr/>
          <p:nvPr/>
        </p:nvSpPr>
        <p:spPr>
          <a:xfrm>
            <a:off x="7514754" y="2939796"/>
            <a:ext cx="484632" cy="1522694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581EF63E-4C6C-424D-A895-FF866BC65971}"/>
              </a:ext>
            </a:extLst>
          </p:cNvPr>
          <p:cNvSpPr/>
          <p:nvPr/>
        </p:nvSpPr>
        <p:spPr>
          <a:xfrm>
            <a:off x="4972650" y="2939796"/>
            <a:ext cx="484632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F1CAB4-C631-4DFC-968A-8049A3501C6E}"/>
              </a:ext>
            </a:extLst>
          </p:cNvPr>
          <p:cNvSpPr txBox="1"/>
          <p:nvPr/>
        </p:nvSpPr>
        <p:spPr>
          <a:xfrm>
            <a:off x="2115680" y="3918204"/>
            <a:ext cx="398032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Key non-labor expense</a:t>
            </a:r>
          </a:p>
          <a:p>
            <a:r>
              <a:rPr lang="en-US" sz="3200" dirty="0"/>
              <a:t>budgets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71C6B4-F0A0-4C03-9D85-7703B63B75C8}"/>
              </a:ext>
            </a:extLst>
          </p:cNvPr>
          <p:cNvSpPr txBox="1"/>
          <p:nvPr/>
        </p:nvSpPr>
        <p:spPr>
          <a:xfrm>
            <a:off x="5827103" y="4462490"/>
            <a:ext cx="353577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Track overall budget</a:t>
            </a:r>
          </a:p>
          <a:p>
            <a:r>
              <a:rPr lang="en-US" sz="3200" dirty="0"/>
              <a:t>total and progress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747270-F0F8-4FC3-A9B1-C95429C6A9D2}"/>
              </a:ext>
            </a:extLst>
          </p:cNvPr>
          <p:cNvSpPr txBox="1"/>
          <p:nvPr/>
        </p:nvSpPr>
        <p:spPr>
          <a:xfrm>
            <a:off x="8604867" y="5654326"/>
            <a:ext cx="3282437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Key salary budgets</a:t>
            </a:r>
            <a:endParaRPr lang="en-US" sz="2000" dirty="0"/>
          </a:p>
          <a:p>
            <a:endParaRPr 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CE92402-162E-4BDE-A539-2FFE78611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0ED6-A3FC-4F5A-A19D-B5DF927FB36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891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8F1CF-3509-4059-9DEC-630C097F3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5371A7-5D81-4780-A30B-986A585D2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D03F86F-3634-45AB-A170-EEA08C5E7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38" y="206374"/>
            <a:ext cx="11898923" cy="644524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3673C2-0DF7-4DFA-8B7F-40DF04ABB6C1}"/>
              </a:ext>
            </a:extLst>
          </p:cNvPr>
          <p:cNvSpPr/>
          <p:nvPr/>
        </p:nvSpPr>
        <p:spPr>
          <a:xfrm>
            <a:off x="3808602" y="4974468"/>
            <a:ext cx="1015068" cy="15771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D46594-BD8A-4B81-A235-50F623837AA7}"/>
              </a:ext>
            </a:extLst>
          </p:cNvPr>
          <p:cNvSpPr/>
          <p:nvPr/>
        </p:nvSpPr>
        <p:spPr>
          <a:xfrm>
            <a:off x="469784" y="3429000"/>
            <a:ext cx="1015067" cy="1111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3BE0E47-166F-4D53-B183-8DC8CD7349D1}"/>
              </a:ext>
            </a:extLst>
          </p:cNvPr>
          <p:cNvSpPr/>
          <p:nvPr/>
        </p:nvSpPr>
        <p:spPr>
          <a:xfrm rot="9218288">
            <a:off x="3439200" y="3026111"/>
            <a:ext cx="1951972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552D96-EB56-4BD9-8D69-AB6B752B14B2}"/>
              </a:ext>
            </a:extLst>
          </p:cNvPr>
          <p:cNvSpPr txBox="1"/>
          <p:nvPr/>
        </p:nvSpPr>
        <p:spPr>
          <a:xfrm>
            <a:off x="5397275" y="2219545"/>
            <a:ext cx="49565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/>
            </a:pPr>
            <a:r>
              <a:rPr lang="en-US" sz="3200" dirty="0"/>
              <a:t>Select Org-Fund to work</a:t>
            </a:r>
          </a:p>
          <a:p>
            <a:r>
              <a:rPr lang="en-US" dirty="0"/>
              <a:t>Note current year budget and actuals for reference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C0211B3F-A1BE-4875-899F-5DF489EF1EA1}"/>
              </a:ext>
            </a:extLst>
          </p:cNvPr>
          <p:cNvSpPr/>
          <p:nvPr/>
        </p:nvSpPr>
        <p:spPr>
          <a:xfrm rot="5400000">
            <a:off x="9148190" y="4656751"/>
            <a:ext cx="754801" cy="484632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1848CC6-41FC-43F4-9870-4E35149F9EB3}"/>
              </a:ext>
            </a:extLst>
          </p:cNvPr>
          <p:cNvSpPr txBox="1"/>
          <p:nvPr/>
        </p:nvSpPr>
        <p:spPr>
          <a:xfrm>
            <a:off x="7626559" y="3428998"/>
            <a:ext cx="32302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2)  Key changes </a:t>
            </a:r>
          </a:p>
          <a:p>
            <a:r>
              <a:rPr lang="en-US" dirty="0"/>
              <a:t>Note </a:t>
            </a:r>
            <a:r>
              <a:rPr lang="en-US" dirty="0">
                <a:solidFill>
                  <a:schemeClr val="accent1"/>
                </a:solidFill>
              </a:rPr>
              <a:t>Blue $0</a:t>
            </a:r>
            <a:r>
              <a:rPr lang="en-US" dirty="0"/>
              <a:t> – allows data entry</a:t>
            </a:r>
          </a:p>
          <a:p>
            <a:r>
              <a:rPr lang="en-US" dirty="0"/>
              <a:t>key $ change to current amount</a:t>
            </a:r>
          </a:p>
          <a:p>
            <a:endParaRPr lang="en-US" sz="2000" dirty="0"/>
          </a:p>
          <a:p>
            <a:endParaRPr lang="en-US" sz="20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190F04-D5CE-4608-A6A8-859AB162ACEE}"/>
              </a:ext>
            </a:extLst>
          </p:cNvPr>
          <p:cNvSpPr/>
          <p:nvPr/>
        </p:nvSpPr>
        <p:spPr>
          <a:xfrm>
            <a:off x="2181090" y="3767918"/>
            <a:ext cx="1510018" cy="1510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F4D1AF5-F6F4-458C-891A-C3C045C293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9B0ED6-A3FC-4F5A-A19D-B5DF927FB36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605123-7691-41E0-BDEC-F3BB3E8880D9}"/>
              </a:ext>
            </a:extLst>
          </p:cNvPr>
          <p:cNvSpPr/>
          <p:nvPr/>
        </p:nvSpPr>
        <p:spPr>
          <a:xfrm>
            <a:off x="226502" y="221898"/>
            <a:ext cx="1258349" cy="1587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283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253</Words>
  <Application>Microsoft Office PowerPoint</Application>
  <PresentationFormat>Widescreen</PresentationFormat>
  <Paragraphs>63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DeFore, Matt</dc:creator>
  <cp:lastModifiedBy>Matthew DeFore</cp:lastModifiedBy>
  <cp:revision>21</cp:revision>
  <dcterms:created xsi:type="dcterms:W3CDTF">2021-01-28T18:47:36Z</dcterms:created>
  <dcterms:modified xsi:type="dcterms:W3CDTF">2021-03-22T17:22:00Z</dcterms:modified>
</cp:coreProperties>
</file>